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9" r:id="rId4"/>
    <p:sldId id="260" r:id="rId5"/>
    <p:sldId id="270" r:id="rId6"/>
    <p:sldId id="269" r:id="rId7"/>
    <p:sldId id="261" r:id="rId8"/>
    <p:sldId id="272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9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6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4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4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3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ED09E-930A-4205-B7E5-FD774EA2B10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8AC7D-677C-4303-974F-25CD0ABE7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5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bs.wikipedia.org/wiki/Datoteka:Rgb-raster-image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63" y="495935"/>
            <a:ext cx="8222673" cy="20034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sz="8000" b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Számítógép </a:t>
            </a:r>
            <a:r>
              <a:rPr lang="sr-Latn-RS" sz="8000" b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grafika</a:t>
            </a:r>
            <a:endParaRPr lang="en-US" sz="8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" t="3159" r="2067" b="4121"/>
          <a:stretch/>
        </p:blipFill>
        <p:spPr>
          <a:xfrm>
            <a:off x="703385" y="2206869"/>
            <a:ext cx="7772400" cy="39565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7237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pPr algn="r"/>
            <a:r>
              <a:rPr lang="sr-Latn-CS" smtClean="0"/>
              <a:t>Köszönöm a figyelmet!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7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D</a:t>
            </a:r>
            <a:r>
              <a:rPr lang="en-US" dirty="0" err="1" smtClean="0"/>
              <a:t>igit</a:t>
            </a:r>
            <a:r>
              <a:rPr lang="hu-HU" smtClean="0"/>
              <a:t>ális képek</a:t>
            </a:r>
            <a:r>
              <a:rPr lang="en-US" smtClean="0"/>
              <a:t> </a:t>
            </a:r>
            <a:r>
              <a:rPr lang="hu-HU" smtClean="0"/>
              <a:t>forrása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hu-HU" smtClean="0"/>
              <a:t>Rajzolás</a:t>
            </a:r>
            <a:r>
              <a:rPr lang="en-US" smtClean="0"/>
              <a:t> (</a:t>
            </a:r>
            <a:r>
              <a:rPr lang="hu-HU" smtClean="0"/>
              <a:t>valamelyik grafikai softverben</a:t>
            </a:r>
            <a:r>
              <a:rPr lang="en-US" smtClean="0"/>
              <a:t>)</a:t>
            </a:r>
          </a:p>
          <a:p>
            <a:r>
              <a:rPr lang="en-US" smtClean="0"/>
              <a:t>Print screen</a:t>
            </a:r>
            <a:r>
              <a:rPr lang="sr-Latn-CS" smtClean="0"/>
              <a:t> (képernyő lefényképezése)</a:t>
            </a:r>
            <a:endParaRPr lang="en-US" smtClean="0"/>
          </a:p>
          <a:p>
            <a:r>
              <a:rPr lang="hu-HU" smtClean="0"/>
              <a:t>Scan</a:t>
            </a:r>
            <a:r>
              <a:rPr lang="sr-Latn-CS" smtClean="0"/>
              <a:t> (kép bevitel papirról)</a:t>
            </a:r>
            <a:endParaRPr lang="en-US" smtClean="0"/>
          </a:p>
          <a:p>
            <a:r>
              <a:rPr lang="sr-Latn-CS" smtClean="0"/>
              <a:t>Fotó (valóság f</a:t>
            </a:r>
            <a:r>
              <a:rPr lang="hu-HU" smtClean="0"/>
              <a:t>ényképezése</a:t>
            </a:r>
            <a:r>
              <a:rPr lang="sr-Latn-CS" smtClean="0"/>
              <a:t>)</a:t>
            </a:r>
            <a:endParaRPr lang="en-US" smtClean="0"/>
          </a:p>
          <a:p>
            <a:r>
              <a:rPr lang="hu-HU" smtClean="0"/>
              <a:t>Letöltés az Internetről </a:t>
            </a:r>
            <a:r>
              <a:rPr lang="sr-Latn-CS" smtClean="0"/>
              <a:t>(más számítógépekről)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8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Számítógép </a:t>
            </a:r>
            <a:r>
              <a:rPr lang="sr-Latn-RS" b="1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grafika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smtClean="0"/>
              <a:t>Kettő csoportba van felosztva:</a:t>
            </a:r>
          </a:p>
          <a:p>
            <a:endParaRPr lang="sr-Latn-CS" smtClean="0"/>
          </a:p>
          <a:p>
            <a:pPr marL="0" indent="0">
              <a:buNone/>
            </a:pPr>
            <a:r>
              <a:rPr lang="sr-Latn-CS" smtClean="0"/>
              <a:t>	Rasztergrafika			Vektorgrafika</a:t>
            </a:r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6" t="3162" r="1774" b="5259"/>
          <a:stretch/>
        </p:blipFill>
        <p:spPr bwMode="auto">
          <a:xfrm>
            <a:off x="6019800" y="3581398"/>
            <a:ext cx="2540977" cy="2206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" t="4743" r="58975" b="3679"/>
          <a:stretch/>
        </p:blipFill>
        <p:spPr bwMode="auto">
          <a:xfrm>
            <a:off x="1447800" y="3581399"/>
            <a:ext cx="2259623" cy="2206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5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/>
              <a:t>Rasztergrafika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hu-HU" b="1" dirty="0" smtClean="0"/>
              <a:t>rasztergrafika</a:t>
            </a:r>
            <a:r>
              <a:rPr lang="en-US" dirty="0" smtClean="0"/>
              <a:t>, </a:t>
            </a:r>
            <a:r>
              <a:rPr lang="en-US" dirty="0" err="1"/>
              <a:t>másként</a:t>
            </a:r>
            <a:r>
              <a:rPr lang="en-US" dirty="0"/>
              <a:t> </a:t>
            </a:r>
            <a:r>
              <a:rPr lang="en-US" b="1" dirty="0" err="1"/>
              <a:t>pixelgrafika</a:t>
            </a:r>
            <a:r>
              <a:rPr lang="en-US" dirty="0"/>
              <a:t> </a:t>
            </a:r>
            <a:r>
              <a:rPr lang="en-US" dirty="0" err="1"/>
              <a:t>olyan</a:t>
            </a:r>
            <a:r>
              <a:rPr lang="en-US" dirty="0"/>
              <a:t> </a:t>
            </a:r>
            <a:r>
              <a:rPr lang="en-US" dirty="0" err="1"/>
              <a:t>digitális</a:t>
            </a:r>
            <a:r>
              <a:rPr lang="en-US" dirty="0"/>
              <a:t> </a:t>
            </a:r>
            <a:r>
              <a:rPr lang="en-US" dirty="0" err="1"/>
              <a:t>kép</a:t>
            </a:r>
            <a:r>
              <a:rPr lang="en-US" dirty="0"/>
              <a:t>, </a:t>
            </a:r>
            <a:r>
              <a:rPr lang="en-US" dirty="0" err="1"/>
              <a:t>ábra</a:t>
            </a:r>
            <a:r>
              <a:rPr lang="en-US" dirty="0"/>
              <a:t>, </a:t>
            </a:r>
            <a:r>
              <a:rPr lang="en-US" dirty="0" err="1" smtClean="0"/>
              <a:t>melyen</a:t>
            </a:r>
            <a:r>
              <a:rPr lang="hu-HU" dirty="0" smtClean="0"/>
              <a:t> m</a:t>
            </a:r>
            <a:r>
              <a:rPr lang="en-US" dirty="0" err="1" smtClean="0"/>
              <a:t>inden</a:t>
            </a:r>
            <a:r>
              <a:rPr lang="en-US" dirty="0" smtClean="0"/>
              <a:t> </a:t>
            </a:r>
            <a:r>
              <a:rPr lang="en-US" dirty="0" err="1"/>
              <a:t>egyes</a:t>
            </a:r>
            <a:r>
              <a:rPr lang="en-US" dirty="0"/>
              <a:t> </a:t>
            </a:r>
            <a:r>
              <a:rPr lang="en-US" dirty="0" err="1"/>
              <a:t>képpontot</a:t>
            </a:r>
            <a:r>
              <a:rPr lang="en-US" dirty="0"/>
              <a:t> (</a:t>
            </a:r>
            <a:r>
              <a:rPr lang="en-US" dirty="0" err="1"/>
              <a:t>pixelt</a:t>
            </a:r>
            <a:r>
              <a:rPr lang="en-US" dirty="0"/>
              <a:t>) </a:t>
            </a:r>
            <a:r>
              <a:rPr lang="en-US" dirty="0" err="1"/>
              <a:t>önállóan</a:t>
            </a:r>
            <a:r>
              <a:rPr lang="en-US" dirty="0"/>
              <a:t> </a:t>
            </a:r>
            <a:r>
              <a:rPr lang="en-US" dirty="0" err="1" smtClean="0"/>
              <a:t>definiálunk</a:t>
            </a:r>
            <a:r>
              <a:rPr lang="en-US" dirty="0" smtClean="0"/>
              <a:t>.</a:t>
            </a:r>
            <a:endParaRPr lang="hu-HU" dirty="0" smtClean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en-US" dirty="0" err="1" smtClean="0"/>
              <a:t>definiál</a:t>
            </a:r>
            <a:r>
              <a:rPr lang="hu-HU" dirty="0" smtClean="0"/>
              <a:t>ás </a:t>
            </a:r>
            <a:r>
              <a:rPr lang="sr-Latn-CS" dirty="0" smtClean="0"/>
              <a:t>többnyire RGB és CMYK színrendszerrel történik. </a:t>
            </a:r>
          </a:p>
          <a:p>
            <a:pPr marL="0" indent="0" algn="just">
              <a:buNone/>
            </a:pPr>
            <a:endParaRPr lang="sr-Latn-CS" dirty="0"/>
          </a:p>
          <a:p>
            <a:pPr marL="0" indent="0" algn="just">
              <a:buNone/>
            </a:pPr>
            <a:r>
              <a:rPr lang="hu-HU" dirty="0"/>
              <a:t>Hátrányai: az adatállomány </a:t>
            </a:r>
            <a:r>
              <a:rPr lang="hu-HU" dirty="0" smtClean="0"/>
              <a:t>nagyméretű, </a:t>
            </a:r>
            <a:r>
              <a:rPr lang="hu-HU" dirty="0"/>
              <a:t>és a  nagyításnál </a:t>
            </a:r>
            <a:r>
              <a:rPr lang="hu-HU" dirty="0" smtClean="0"/>
              <a:t>romlik a </a:t>
            </a:r>
            <a:r>
              <a:rPr lang="hu-HU" dirty="0"/>
              <a:t>minőség</a:t>
            </a:r>
            <a:r>
              <a:rPr lang="sr-Latn-CS" dirty="0" smtClean="0"/>
              <a:t>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0638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r-Latn-CS" smtClean="0"/>
              <a:t>RGB és CMYK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Latn-CS" dirty="0" smtClean="0"/>
              <a:t>R</a:t>
            </a:r>
            <a:r>
              <a:rPr lang="en-US" dirty="0"/>
              <a:t>GB </a:t>
            </a:r>
            <a:r>
              <a:rPr lang="sr-Latn-CS" dirty="0"/>
              <a:t>(Red-Green-Blue</a:t>
            </a:r>
            <a:r>
              <a:rPr lang="sr-Latn-CS" dirty="0" smtClean="0"/>
              <a:t>)</a:t>
            </a:r>
            <a:endParaRPr lang="sr-Latn-CS" dirty="0"/>
          </a:p>
          <a:p>
            <a:pPr marL="0" indent="0" algn="just">
              <a:buNone/>
            </a:pPr>
            <a:r>
              <a:rPr lang="sr-Latn-CS" dirty="0" smtClean="0"/>
              <a:t>		Színbeállítások</a:t>
            </a:r>
          </a:p>
          <a:p>
            <a:pPr marL="0" indent="0" algn="just">
              <a:buNone/>
            </a:pPr>
            <a:r>
              <a:rPr lang="sr-Latn-CS" dirty="0" smtClean="0"/>
              <a:t>		(Az érték 0-255 közötti)</a:t>
            </a:r>
            <a:endParaRPr lang="sr-Latn-CS" dirty="0"/>
          </a:p>
          <a:p>
            <a:pPr marL="0" indent="0" algn="just">
              <a:buNone/>
            </a:pPr>
            <a:endParaRPr lang="sr-Latn-CS" dirty="0"/>
          </a:p>
          <a:p>
            <a:pPr marL="0" indent="0" algn="just">
              <a:buNone/>
            </a:pPr>
            <a:r>
              <a:rPr lang="sr-Latn-CS" dirty="0" smtClean="0"/>
              <a:t>CMYK (C</a:t>
            </a:r>
            <a:r>
              <a:rPr lang="en-US" dirty="0" err="1" smtClean="0"/>
              <a:t>yan</a:t>
            </a:r>
            <a:r>
              <a:rPr lang="en-US" dirty="0"/>
              <a:t>, </a:t>
            </a:r>
            <a:r>
              <a:rPr lang="sr-Latn-CS" dirty="0" smtClean="0"/>
              <a:t>M</a:t>
            </a:r>
            <a:r>
              <a:rPr lang="en-US" dirty="0" err="1" smtClean="0"/>
              <a:t>agenta</a:t>
            </a:r>
            <a:r>
              <a:rPr lang="en-US" dirty="0"/>
              <a:t>, </a:t>
            </a:r>
            <a:r>
              <a:rPr lang="sr-Latn-CS" dirty="0"/>
              <a:t>Y</a:t>
            </a:r>
            <a:r>
              <a:rPr lang="en-US" dirty="0" err="1" smtClean="0"/>
              <a:t>ellow</a:t>
            </a:r>
            <a:r>
              <a:rPr lang="sr-Latn-CS" dirty="0" smtClean="0"/>
              <a:t> és </a:t>
            </a:r>
            <a:r>
              <a:rPr lang="hu-HU" dirty="0" smtClean="0"/>
              <a:t>K</a:t>
            </a:r>
            <a:r>
              <a:rPr lang="en-US" dirty="0" err="1" smtClean="0"/>
              <a:t>ey</a:t>
            </a:r>
            <a:r>
              <a:rPr lang="en-US" dirty="0" smtClean="0"/>
              <a:t> (</a:t>
            </a:r>
            <a:r>
              <a:rPr lang="sr-Latn-CS" dirty="0" smtClean="0"/>
              <a:t>fekete</a:t>
            </a:r>
            <a:r>
              <a:rPr lang="en-US" dirty="0" smtClean="0"/>
              <a:t>)</a:t>
            </a:r>
            <a:r>
              <a:rPr lang="sr-Latn-C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sr-Latn-CS" dirty="0" smtClean="0"/>
              <a:t>		(Az érték általában 0 és 100				között mozog)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648200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908" y="1905000"/>
            <a:ext cx="2310662" cy="72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85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Rasztergrafika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dirty="0" smtClean="0"/>
              <a:t>Felnagyított raszter kép. Látni lehet a rossz minőséget.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Három tetszőleges pixel kiemelése RGB színrendszerben.</a:t>
            </a:r>
          </a:p>
        </p:txBody>
      </p:sp>
      <p:pic>
        <p:nvPicPr>
          <p:cNvPr id="4" name="Picture 3" descr="http://upload.wikimedia.org/wikipedia/commons/thumb/6/6e/Rgb-raster-image.png/350px-Rgb-raster-image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55885"/>
            <a:ext cx="40386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68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sr-Latn-CS" smtClean="0"/>
              <a:t>Vektorgrafika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</a:t>
            </a:r>
            <a:r>
              <a:rPr lang="en-US" b="1" dirty="0" err="1"/>
              <a:t>vektorgrafika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számítógépes</a:t>
            </a:r>
            <a:r>
              <a:rPr lang="en-US" dirty="0"/>
              <a:t> </a:t>
            </a:r>
            <a:r>
              <a:rPr lang="en-US" dirty="0" err="1"/>
              <a:t>grafikában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eljárás</a:t>
            </a:r>
            <a:r>
              <a:rPr lang="en-US" dirty="0"/>
              <a:t>, </a:t>
            </a:r>
            <a:r>
              <a:rPr lang="en-US" dirty="0" err="1"/>
              <a:t>melynek</a:t>
            </a:r>
            <a:r>
              <a:rPr lang="en-US" dirty="0"/>
              <a:t> </a:t>
            </a:r>
            <a:r>
              <a:rPr lang="en-US" dirty="0" err="1"/>
              <a:t>során</a:t>
            </a:r>
            <a:r>
              <a:rPr lang="en-US" dirty="0"/>
              <a:t> </a:t>
            </a:r>
            <a:r>
              <a:rPr lang="en-US" dirty="0" err="1"/>
              <a:t>geometriai</a:t>
            </a:r>
            <a:r>
              <a:rPr lang="en-US" dirty="0"/>
              <a:t> </a:t>
            </a:r>
            <a:r>
              <a:rPr lang="en-US" dirty="0" err="1"/>
              <a:t>primitíveket</a:t>
            </a:r>
            <a:r>
              <a:rPr lang="en-US" dirty="0"/>
              <a:t> </a:t>
            </a:r>
            <a:r>
              <a:rPr lang="en-US" dirty="0" smtClean="0"/>
              <a:t>mint </a:t>
            </a:r>
            <a:r>
              <a:rPr lang="en-US" dirty="0" err="1"/>
              <a:t>például</a:t>
            </a:r>
            <a:r>
              <a:rPr lang="en-US" dirty="0"/>
              <a:t> </a:t>
            </a:r>
            <a:r>
              <a:rPr lang="en-US" dirty="0" err="1"/>
              <a:t>pontokat</a:t>
            </a:r>
            <a:r>
              <a:rPr lang="en-US" dirty="0"/>
              <a:t>, </a:t>
            </a:r>
            <a:r>
              <a:rPr lang="en-US" dirty="0" err="1"/>
              <a:t>egyeneseket</a:t>
            </a:r>
            <a:r>
              <a:rPr lang="en-US" dirty="0"/>
              <a:t>, </a:t>
            </a:r>
            <a:r>
              <a:rPr lang="en-US" dirty="0" err="1"/>
              <a:t>görbéket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sokszögeket</a:t>
            </a:r>
            <a:r>
              <a:rPr lang="en-US" dirty="0"/>
              <a:t> </a:t>
            </a:r>
            <a:r>
              <a:rPr lang="en-US" dirty="0" err="1"/>
              <a:t>használunk</a:t>
            </a:r>
            <a:r>
              <a:rPr lang="en-US" dirty="0"/>
              <a:t> </a:t>
            </a:r>
            <a:r>
              <a:rPr lang="hu-HU" dirty="0" smtClean="0"/>
              <a:t>a</a:t>
            </a:r>
          </a:p>
          <a:p>
            <a:pPr marL="0" indent="0" algn="just">
              <a:buNone/>
            </a:pPr>
            <a:r>
              <a:rPr lang="en-US" dirty="0" err="1" smtClean="0"/>
              <a:t>képek</a:t>
            </a:r>
            <a:r>
              <a:rPr lang="en-US" dirty="0" smtClean="0"/>
              <a:t> </a:t>
            </a:r>
            <a:r>
              <a:rPr lang="en-US" dirty="0" err="1" smtClean="0"/>
              <a:t>leírására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sr-Latn-CS" dirty="0" smtClean="0"/>
              <a:t>Rasztergrafikával ellentétben, </a:t>
            </a:r>
          </a:p>
          <a:p>
            <a:pPr marL="0" indent="0" algn="just">
              <a:buNone/>
            </a:pPr>
            <a:r>
              <a:rPr lang="sr-Latn-CS" dirty="0" smtClean="0"/>
              <a:t>a </a:t>
            </a:r>
            <a:r>
              <a:rPr lang="sr-Latn-CS" dirty="0"/>
              <a:t>vektorgrafika </a:t>
            </a:r>
            <a:r>
              <a:rPr lang="sr-Latn-CS" dirty="0" smtClean="0"/>
              <a:t>nagyítás után</a:t>
            </a:r>
          </a:p>
          <a:p>
            <a:pPr marL="0" indent="0" algn="just">
              <a:buNone/>
            </a:pPr>
            <a:r>
              <a:rPr lang="sr-Latn-CS" u="sng" dirty="0" smtClean="0"/>
              <a:t>nem veszít </a:t>
            </a:r>
            <a:r>
              <a:rPr lang="sr-Latn-CS" u="sng" dirty="0"/>
              <a:t>a </a:t>
            </a:r>
            <a:r>
              <a:rPr lang="sr-Latn-CS" u="sng" dirty="0" smtClean="0"/>
              <a:t>minőségéből</a:t>
            </a:r>
            <a:r>
              <a:rPr lang="sr-Latn-CS" dirty="0" smtClean="0"/>
              <a:t>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257800"/>
            <a:ext cx="1371600" cy="1371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408" y="5257800"/>
            <a:ext cx="1371600" cy="1371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5" b="10673"/>
          <a:stretch/>
        </p:blipFill>
        <p:spPr bwMode="auto">
          <a:xfrm>
            <a:off x="5486400" y="3124200"/>
            <a:ext cx="3191608" cy="192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92208" y="3352800"/>
            <a:ext cx="618392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Grafikai adatállományok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sr-Latn-CS" dirty="0" smtClean="0"/>
              <a:t>Legismertebb adatállományok: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.</a:t>
            </a:r>
            <a:r>
              <a:rPr lang="sr-Latn-CS" dirty="0"/>
              <a:t>jpg </a:t>
            </a:r>
            <a:r>
              <a:rPr lang="sr-Latn-CS" dirty="0" smtClean="0"/>
              <a:t>vagy </a:t>
            </a:r>
            <a:r>
              <a:rPr lang="sr-Latn-CS" dirty="0"/>
              <a:t>.jpeg (Joint Photographic Experts Group)</a:t>
            </a:r>
          </a:p>
          <a:p>
            <a:pPr marL="0" indent="0">
              <a:buNone/>
            </a:pPr>
            <a:r>
              <a:rPr lang="sr-Latn-CS" dirty="0"/>
              <a:t>.gif (Graphics  Interchange  Format)</a:t>
            </a:r>
          </a:p>
          <a:p>
            <a:pPr marL="0" indent="0">
              <a:buNone/>
            </a:pPr>
            <a:r>
              <a:rPr lang="sr-Latn-CS" dirty="0"/>
              <a:t>.bmp (Bitmap)</a:t>
            </a:r>
          </a:p>
          <a:p>
            <a:pPr marL="0" indent="0">
              <a:buNone/>
            </a:pPr>
            <a:r>
              <a:rPr lang="sr-Latn-CS" dirty="0"/>
              <a:t>.tiff (Tag-based  Image  File  Format)</a:t>
            </a:r>
          </a:p>
          <a:p>
            <a:pPr marL="0" indent="0">
              <a:buNone/>
            </a:pPr>
            <a:r>
              <a:rPr lang="sr-Latn-CS" dirty="0"/>
              <a:t>.png (Portable Network Graphics</a:t>
            </a:r>
            <a:r>
              <a:rPr lang="sr-Latn-C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6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sr-Latn-CS" dirty="0" smtClean="0"/>
              <a:t>Adatállományok közötti konvertálás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CS" dirty="0" smtClean="0"/>
              <a:t>Számos ingyenesen letölthető </a:t>
            </a:r>
            <a:r>
              <a:rPr lang="sr-Latn-CS" smtClean="0"/>
              <a:t>grafika </a:t>
            </a:r>
            <a:r>
              <a:rPr lang="sr-Latn-CS" smtClean="0"/>
              <a:t>átalakító </a:t>
            </a:r>
            <a:r>
              <a:rPr lang="sr-Latn-CS" dirty="0" smtClean="0"/>
              <a:t>softver létezik, mint például: </a:t>
            </a:r>
            <a:r>
              <a:rPr lang="sr-Latn-CS" i="1" dirty="0"/>
              <a:t>Free image converter</a:t>
            </a:r>
            <a:r>
              <a:rPr lang="sr-Latn-CS" dirty="0"/>
              <a:t>,</a:t>
            </a:r>
            <a:r>
              <a:rPr lang="sr-Latn-CS" i="1" dirty="0"/>
              <a:t> Pixillion Image </a:t>
            </a:r>
            <a:r>
              <a:rPr lang="sr-Latn-CS" i="1" dirty="0" smtClean="0"/>
              <a:t>Converter</a:t>
            </a:r>
            <a:r>
              <a:rPr lang="sr-Latn-CS" dirty="0" smtClean="0"/>
              <a:t>, stb.</a:t>
            </a:r>
          </a:p>
          <a:p>
            <a:pPr marL="0" indent="0" algn="just">
              <a:buNone/>
            </a:pPr>
            <a:endParaRPr lang="sr-Latn-CS" dirty="0"/>
          </a:p>
          <a:p>
            <a:pPr marL="0" indent="0" algn="just">
              <a:buNone/>
            </a:pPr>
            <a:r>
              <a:rPr lang="sr-Latn-CS" dirty="0" smtClean="0"/>
              <a:t>Viszont, egyszerűbb megnyitni egy rajzoló programot (pl. </a:t>
            </a:r>
            <a:r>
              <a:rPr lang="sr-Latn-CS" i="1" dirty="0" smtClean="0"/>
              <a:t>Paint</a:t>
            </a:r>
            <a:r>
              <a:rPr lang="sr-Latn-CS" dirty="0" smtClean="0"/>
              <a:t> amely az operációs rendszer része), az </a:t>
            </a:r>
            <a:r>
              <a:rPr lang="sr-Latn-CS" i="1" dirty="0" smtClean="0"/>
              <a:t>Open </a:t>
            </a:r>
            <a:r>
              <a:rPr lang="sr-Latn-CS" dirty="0" smtClean="0"/>
              <a:t>parancs segítségével beolvassuk az átalakítandó állományt és a </a:t>
            </a:r>
            <a:r>
              <a:rPr lang="sr-Latn-CS" i="1" dirty="0" smtClean="0"/>
              <a:t>Save As...</a:t>
            </a:r>
            <a:r>
              <a:rPr lang="sr-Latn-CS" dirty="0" smtClean="0"/>
              <a:t> Parancs segítségével elmentjük egy másik állományba.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928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265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Számítógép grafika</vt:lpstr>
      <vt:lpstr>Digitális képek forrása</vt:lpstr>
      <vt:lpstr>Számítógép grafika</vt:lpstr>
      <vt:lpstr>Rasztergrafika</vt:lpstr>
      <vt:lpstr>RGB és CMYK</vt:lpstr>
      <vt:lpstr>Rasztergrafika</vt:lpstr>
      <vt:lpstr>Vektorgrafika</vt:lpstr>
      <vt:lpstr>Grafikai adatállományok</vt:lpstr>
      <vt:lpstr>Adatállományok közötti konvertálás</vt:lpstr>
      <vt:lpstr>Köszönöm a figyelmet!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Zvučni zapisi</dc:title>
  <dc:creator>Baganj Igor</dc:creator>
  <cp:lastModifiedBy>Torteli Agnes</cp:lastModifiedBy>
  <cp:revision>44</cp:revision>
  <dcterms:created xsi:type="dcterms:W3CDTF">2011-11-06T22:00:08Z</dcterms:created>
  <dcterms:modified xsi:type="dcterms:W3CDTF">2012-01-23T01:10:05Z</dcterms:modified>
</cp:coreProperties>
</file>